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5"/>
  </p:notesMasterIdLst>
  <p:sldIdLst>
    <p:sldId id="256" r:id="rId5"/>
    <p:sldId id="257" r:id="rId6"/>
    <p:sldId id="271" r:id="rId7"/>
    <p:sldId id="295" r:id="rId8"/>
    <p:sldId id="260" r:id="rId9"/>
    <p:sldId id="274" r:id="rId10"/>
    <p:sldId id="292" r:id="rId11"/>
    <p:sldId id="296" r:id="rId12"/>
    <p:sldId id="270" r:id="rId13"/>
    <p:sldId id="297" r:id="rId14"/>
  </p:sldIdLst>
  <p:sldSz cx="12192000" cy="6858000"/>
  <p:notesSz cx="6858000" cy="9144000"/>
  <p:embeddedFontLst>
    <p:embeddedFont>
      <p:font typeface="Söhne Halbfett" panose="020B0604020202020204" charset="0"/>
      <p:regular r:id="rId16"/>
      <p:bold r:id="rId17"/>
    </p:embeddedFont>
    <p:embeddedFont>
      <p:font typeface="Söhne Leicht" panose="020B0604020202020204" charset="0"/>
      <p:regular r:id="rId18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EB5"/>
    <a:srgbClr val="9820EF"/>
    <a:srgbClr val="FF6900"/>
    <a:srgbClr val="14E6FF"/>
    <a:srgbClr val="E6DCD2"/>
    <a:srgbClr val="44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80DB1E-15AA-6011-B6D7-B375ECCD8AD3}" v="9" dt="2025-11-14T10:46:51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72" autoAdjust="0"/>
    <p:restoredTop sz="94660"/>
  </p:normalViewPr>
  <p:slideViewPr>
    <p:cSldViewPr snapToGrid="0">
      <p:cViewPr>
        <p:scale>
          <a:sx n="106" d="100"/>
          <a:sy n="106" d="100"/>
        </p:scale>
        <p:origin x="416" y="680"/>
      </p:cViewPr>
      <p:guideLst>
        <p:guide orient="horz" pos="391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DD4B31B7-8F0F-22C5-08CB-435E79DAD3C0}"/>
    <pc:docChg chg="modSld">
      <pc:chgData name="Dan Barwell" userId="S::dan.barwell@educationcompany.co.uk::2a7f1cc5-30e4-4c59-9ee5-4339f4163110" providerId="AD" clId="Web-{DD4B31B7-8F0F-22C5-08CB-435E79DAD3C0}" dt="2025-10-29T11:25:37.670" v="7"/>
      <pc:docMkLst>
        <pc:docMk/>
      </pc:docMkLst>
      <pc:sldChg chg="modSp">
        <pc:chgData name="Dan Barwell" userId="S::dan.barwell@educationcompany.co.uk::2a7f1cc5-30e4-4c59-9ee5-4339f4163110" providerId="AD" clId="Web-{DD4B31B7-8F0F-22C5-08CB-435E79DAD3C0}" dt="2025-10-29T11:25:37.670" v="7"/>
        <pc:sldMkLst>
          <pc:docMk/>
          <pc:sldMk cId="282871152" sldId="260"/>
        </pc:sldMkLst>
        <pc:spChg chg="mod">
          <ac:chgData name="Dan Barwell" userId="S::dan.barwell@educationcompany.co.uk::2a7f1cc5-30e4-4c59-9ee5-4339f4163110" providerId="AD" clId="Web-{DD4B31B7-8F0F-22C5-08CB-435E79DAD3C0}" dt="2025-10-29T11:25:37.670" v="7"/>
          <ac:spMkLst>
            <pc:docMk/>
            <pc:sldMk cId="282871152" sldId="260"/>
            <ac:spMk id="2" creationId="{1D74BC64-4B4E-EA67-6542-684DAF6B6E50}"/>
          </ac:spMkLst>
        </pc:spChg>
      </pc:sldChg>
      <pc:sldChg chg="delSp">
        <pc:chgData name="Dan Barwell" userId="S::dan.barwell@educationcompany.co.uk::2a7f1cc5-30e4-4c59-9ee5-4339f4163110" providerId="AD" clId="Web-{DD4B31B7-8F0F-22C5-08CB-435E79DAD3C0}" dt="2025-10-29T11:24:27.559" v="0"/>
        <pc:sldMkLst>
          <pc:docMk/>
          <pc:sldMk cId="4235345104" sldId="295"/>
        </pc:sldMkLst>
      </pc:sldChg>
    </pc:docChg>
  </pc:docChgLst>
  <pc:docChgLst>
    <pc:chgData name="Dan Barwell" userId="S::dan.barwell@educationcompany.co.uk::2a7f1cc5-30e4-4c59-9ee5-4339f4163110" providerId="AD" clId="Web-{005C47C6-693C-BEE9-7AD1-031D9018FC96}"/>
    <pc:docChg chg="modSld">
      <pc:chgData name="Dan Barwell" userId="S::dan.barwell@educationcompany.co.uk::2a7f1cc5-30e4-4c59-9ee5-4339f4163110" providerId="AD" clId="Web-{005C47C6-693C-BEE9-7AD1-031D9018FC96}" dt="2025-10-29T11:30:29.277" v="11" actId="1076"/>
      <pc:docMkLst>
        <pc:docMk/>
      </pc:docMkLst>
      <pc:sldChg chg="modSp">
        <pc:chgData name="Dan Barwell" userId="S::dan.barwell@educationcompany.co.uk::2a7f1cc5-30e4-4c59-9ee5-4339f4163110" providerId="AD" clId="Web-{005C47C6-693C-BEE9-7AD1-031D9018FC96}" dt="2025-10-29T11:30:29.277" v="11" actId="1076"/>
        <pc:sldMkLst>
          <pc:docMk/>
          <pc:sldMk cId="2642277250" sldId="270"/>
        </pc:sldMkLst>
        <pc:spChg chg="mod">
          <ac:chgData name="Dan Barwell" userId="S::dan.barwell@educationcompany.co.uk::2a7f1cc5-30e4-4c59-9ee5-4339f4163110" providerId="AD" clId="Web-{005C47C6-693C-BEE9-7AD1-031D9018FC96}" dt="2025-10-29T11:30:26.245" v="10" actId="1076"/>
          <ac:spMkLst>
            <pc:docMk/>
            <pc:sldMk cId="2642277250" sldId="270"/>
            <ac:spMk id="2" creationId="{806895E6-52B9-D027-4A46-9B2AEE39C985}"/>
          </ac:spMkLst>
        </pc:spChg>
        <pc:spChg chg="mod">
          <ac:chgData name="Dan Barwell" userId="S::dan.barwell@educationcompany.co.uk::2a7f1cc5-30e4-4c59-9ee5-4339f4163110" providerId="AD" clId="Web-{005C47C6-693C-BEE9-7AD1-031D9018FC96}" dt="2025-10-29T11:30:29.277" v="11" actId="1076"/>
          <ac:spMkLst>
            <pc:docMk/>
            <pc:sldMk cId="2642277250" sldId="270"/>
            <ac:spMk id="3" creationId="{EAA38140-6A55-819E-AA57-F0157E30DE07}"/>
          </ac:spMkLst>
        </pc:spChg>
      </pc:sldChg>
      <pc:sldChg chg="modSp">
        <pc:chgData name="Dan Barwell" userId="S::dan.barwell@educationcompany.co.uk::2a7f1cc5-30e4-4c59-9ee5-4339f4163110" providerId="AD" clId="Web-{005C47C6-693C-BEE9-7AD1-031D9018FC96}" dt="2025-10-29T11:27:32.195" v="1" actId="14100"/>
        <pc:sldMkLst>
          <pc:docMk/>
          <pc:sldMk cId="3516756717" sldId="292"/>
        </pc:sldMkLst>
        <pc:spChg chg="mod">
          <ac:chgData name="Dan Barwell" userId="S::dan.barwell@educationcompany.co.uk::2a7f1cc5-30e4-4c59-9ee5-4339f4163110" providerId="AD" clId="Web-{005C47C6-693C-BEE9-7AD1-031D9018FC96}" dt="2025-10-29T11:27:23.242" v="0" actId="14100"/>
          <ac:spMkLst>
            <pc:docMk/>
            <pc:sldMk cId="3516756717" sldId="292"/>
            <ac:spMk id="37" creationId="{2C294124-915B-D9AA-9782-E9A17EC75D56}"/>
          </ac:spMkLst>
        </pc:spChg>
        <pc:grpChg chg="mod">
          <ac:chgData name="Dan Barwell" userId="S::dan.barwell@educationcompany.co.uk::2a7f1cc5-30e4-4c59-9ee5-4339f4163110" providerId="AD" clId="Web-{005C47C6-693C-BEE9-7AD1-031D9018FC96}" dt="2025-10-29T11:27:32.195" v="1" actId="14100"/>
          <ac:grpSpMkLst>
            <pc:docMk/>
            <pc:sldMk cId="3516756717" sldId="292"/>
            <ac:grpSpMk id="35" creationId="{C233882F-69D0-6A6E-BC6E-50B29B898431}"/>
          </ac:grpSpMkLst>
        </pc:grpChg>
      </pc:sldChg>
    </pc:docChg>
  </pc:docChgLst>
  <pc:docChgLst>
    <pc:chgData name="Dan Barwell" userId="S::dan.barwell@educationcompany.co.uk::2a7f1cc5-30e4-4c59-9ee5-4339f4163110" providerId="AD" clId="Web-{E880DB1E-15AA-6011-B6D7-B375ECCD8AD3}"/>
    <pc:docChg chg="modSld">
      <pc:chgData name="Dan Barwell" userId="S::dan.barwell@educationcompany.co.uk::2a7f1cc5-30e4-4c59-9ee5-4339f4163110" providerId="AD" clId="Web-{E880DB1E-15AA-6011-B6D7-B375ECCD8AD3}" dt="2025-11-14T10:46:50.304" v="7" actId="20577"/>
      <pc:docMkLst>
        <pc:docMk/>
      </pc:docMkLst>
      <pc:sldChg chg="modSp">
        <pc:chgData name="Dan Barwell" userId="S::dan.barwell@educationcompany.co.uk::2a7f1cc5-30e4-4c59-9ee5-4339f4163110" providerId="AD" clId="Web-{E880DB1E-15AA-6011-B6D7-B375ECCD8AD3}" dt="2025-11-14T10:46:50.304" v="7" actId="20577"/>
        <pc:sldMkLst>
          <pc:docMk/>
          <pc:sldMk cId="4235345104" sldId="295"/>
        </pc:sldMkLst>
        <pc:spChg chg="mod">
          <ac:chgData name="Dan Barwell" userId="S::dan.barwell@educationcompany.co.uk::2a7f1cc5-30e4-4c59-9ee5-4339f4163110" providerId="AD" clId="Web-{E880DB1E-15AA-6011-B6D7-B375ECCD8AD3}" dt="2025-11-14T10:46:50.304" v="7" actId="20577"/>
          <ac:spMkLst>
            <pc:docMk/>
            <pc:sldMk cId="4235345104" sldId="295"/>
            <ac:spMk id="4" creationId="{22267665-62A8-E98A-EBC8-E18E372AEF9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CDE5-3DDC-FD4D-AFB2-45EABE1C5AA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D67DA-57DD-0A47-B4F4-44288E25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746FD9-164C-42B1-B37C-9667CADA4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50" y="259026"/>
            <a:ext cx="2198295" cy="2079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90D79-AAA4-59BA-3284-5F6C298D2E38}"/>
              </a:ext>
            </a:extLst>
          </p:cNvPr>
          <p:cNvSpPr txBox="1"/>
          <p:nvPr/>
        </p:nvSpPr>
        <p:spPr>
          <a:xfrm>
            <a:off x="1557338" y="2214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close-up of a sign&#10;&#10;AI-generated content may be incorrect.">
            <a:extLst>
              <a:ext uri="{FF2B5EF4-FFF2-40B4-BE49-F238E27FC236}">
                <a16:creationId xmlns:a16="http://schemas.microsoft.com/office/drawing/2014/main" id="{66369580-4B0C-684A-4148-729AFB730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0" r="37896" b="45420"/>
          <a:stretch>
            <a:fillRect/>
          </a:stretch>
        </p:blipFill>
        <p:spPr>
          <a:xfrm>
            <a:off x="322509" y="2953228"/>
            <a:ext cx="7683864" cy="1704570"/>
          </a:xfrm>
          <a:prstGeom prst="rect">
            <a:avLst/>
          </a:prstGeom>
        </p:spPr>
      </p:pic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6CECC56A-17FF-7D77-A23F-3C7DD871B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54123" r="13880" b="15937"/>
          <a:stretch>
            <a:fillRect/>
          </a:stretch>
        </p:blipFill>
        <p:spPr>
          <a:xfrm>
            <a:off x="406733" y="4912048"/>
            <a:ext cx="10553117" cy="170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54033-00C0-6C41-200D-9DEA1AF71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22AC-AEE2-59CE-90E1-98B6E7A7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739244"/>
            <a:ext cx="10766425" cy="1325563"/>
          </a:xfrm>
        </p:spPr>
        <p:txBody>
          <a:bodyPr/>
          <a:lstStyle/>
          <a:p>
            <a:r>
              <a:rPr lang="en-GB" b="1" dirty="0">
                <a:latin typeface="Söhne Halbfett" panose="020B0303030202060203" pitchFamily="34" charset="77"/>
              </a:rPr>
              <a:t>We're All in This 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Together</a:t>
            </a:r>
            <a:r>
              <a:rPr lang="en-GB" b="1" dirty="0">
                <a:latin typeface="Söhne Halbfett" panose="020B0303030202060203" pitchFamily="34" charset="77"/>
              </a:rPr>
              <a:t>​</a:t>
            </a:r>
            <a:endParaRPr lang="en-GB" b="1" dirty="0">
              <a:solidFill>
                <a:srgbClr val="FF3EB5"/>
              </a:solidFill>
              <a:latin typeface="Söhne Halbfett" panose="020B0303030202060203" pitchFamily="34" charset="77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04953-3DBE-0CDC-5A76-696A07A24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2283611"/>
            <a:ext cx="5508625" cy="38351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Asthma + Lung UK do lots of work to spread awareness about air pollution. </a:t>
            </a:r>
            <a:r>
              <a:rPr lang="en-US" sz="24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But they can't do it alone. 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Help them spread the word about things we can all do to help breathe cleaner air.</a:t>
            </a:r>
            <a:endParaRPr lang="en-US" sz="2400" dirty="0">
              <a:latin typeface="Söhne Leicht" panose="020B0303030202060203" pitchFamily="34" charset="77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D58D3A9-4E62-211B-1A2D-E86E32675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20" y="1671352"/>
            <a:ext cx="4193380" cy="39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33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66F5-4B14-7B7F-D318-951D9EE1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533245"/>
            <a:ext cx="10688229" cy="698069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Today, we are going to be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Pollution Investigators!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3FC2-94B1-4781-8511-4975D0358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407511"/>
            <a:ext cx="10865485" cy="6041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Take a look at these pictures. What do you notice?</a:t>
            </a:r>
            <a:endParaRPr lang="en-GB" sz="2000" dirty="0">
              <a:latin typeface="Söhne Leicht" panose="020B0303030202060203" pitchFamily="34" charset="77"/>
              <a:cs typeface="Calibri" panose="020F0502020204030204"/>
            </a:endParaRPr>
          </a:p>
        </p:txBody>
      </p:sp>
      <p:pic>
        <p:nvPicPr>
          <p:cNvPr id="5" name="Picture 4" descr="A tree stump in a forest&#10;&#10;AI-generated content may be incorrect.">
            <a:extLst>
              <a:ext uri="{FF2B5EF4-FFF2-40B4-BE49-F238E27FC236}">
                <a16:creationId xmlns:a16="http://schemas.microsoft.com/office/drawing/2014/main" id="{65442EB6-0D5B-3B96-57BC-5BD6CC28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7" r="521" b="2545"/>
          <a:stretch>
            <a:fillRect/>
          </a:stretch>
        </p:blipFill>
        <p:spPr>
          <a:xfrm>
            <a:off x="587376" y="2197021"/>
            <a:ext cx="3490848" cy="2015751"/>
          </a:xfrm>
          <a:prstGeom prst="rect">
            <a:avLst/>
          </a:prstGeom>
        </p:spPr>
      </p:pic>
      <p:pic>
        <p:nvPicPr>
          <p:cNvPr id="7" name="Picture 6" descr="Smoke rising from a factory&#10;&#10;AI-generated content may be incorrect.">
            <a:extLst>
              <a:ext uri="{FF2B5EF4-FFF2-40B4-BE49-F238E27FC236}">
                <a16:creationId xmlns:a16="http://schemas.microsoft.com/office/drawing/2014/main" id="{698E15D5-65C6-EB1A-0A8F-4AB38679B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6282" r="479" b="5696"/>
          <a:stretch>
            <a:fillRect/>
          </a:stretch>
        </p:blipFill>
        <p:spPr>
          <a:xfrm>
            <a:off x="4365488" y="2187876"/>
            <a:ext cx="3490848" cy="2047679"/>
          </a:xfrm>
          <a:prstGeom prst="rect">
            <a:avLst/>
          </a:prstGeom>
        </p:spPr>
      </p:pic>
      <p:pic>
        <p:nvPicPr>
          <p:cNvPr id="9" name="Picture 8" descr="A person standing on a pile of trash with birds flying in the sky&#10;&#10;AI-generated content may be incorrect.">
            <a:extLst>
              <a:ext uri="{FF2B5EF4-FFF2-40B4-BE49-F238E27FC236}">
                <a16:creationId xmlns:a16="http://schemas.microsoft.com/office/drawing/2014/main" id="{4023B942-4A5E-56EB-52F2-7E68BB991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5"/>
          <a:stretch>
            <a:fillRect/>
          </a:stretch>
        </p:blipFill>
        <p:spPr>
          <a:xfrm>
            <a:off x="8143600" y="2197021"/>
            <a:ext cx="3461024" cy="1995876"/>
          </a:xfrm>
          <a:prstGeom prst="rect">
            <a:avLst/>
          </a:prstGeom>
        </p:spPr>
      </p:pic>
      <p:pic>
        <p:nvPicPr>
          <p:cNvPr id="11" name="Picture 10" descr="A group of cows grazing in a field&#10;&#10;AI-generated content may be incorrect.">
            <a:extLst>
              <a:ext uri="{FF2B5EF4-FFF2-40B4-BE49-F238E27FC236}">
                <a16:creationId xmlns:a16="http://schemas.microsoft.com/office/drawing/2014/main" id="{38B81FB7-DE4B-1EC1-DBA2-731EE3FBC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" b="11978"/>
          <a:stretch>
            <a:fillRect/>
          </a:stretch>
        </p:blipFill>
        <p:spPr>
          <a:xfrm>
            <a:off x="587376" y="4592749"/>
            <a:ext cx="3490848" cy="2015751"/>
          </a:xfrm>
          <a:prstGeom prst="rect">
            <a:avLst/>
          </a:prstGeom>
        </p:spPr>
      </p:pic>
      <p:pic>
        <p:nvPicPr>
          <p:cNvPr id="17" name="Picture 16" descr="Cranes and Great Mosque of Mecca under construction&#10;&#10;AI-generated content may be incorrect.">
            <a:extLst>
              <a:ext uri="{FF2B5EF4-FFF2-40B4-BE49-F238E27FC236}">
                <a16:creationId xmlns:a16="http://schemas.microsoft.com/office/drawing/2014/main" id="{7A3E834F-E092-4092-D8FC-3A5550E80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" b="9557"/>
          <a:stretch>
            <a:fillRect/>
          </a:stretch>
        </p:blipFill>
        <p:spPr>
          <a:xfrm>
            <a:off x="4365488" y="4619930"/>
            <a:ext cx="3490848" cy="2015752"/>
          </a:xfrm>
          <a:prstGeom prst="rect">
            <a:avLst/>
          </a:prstGeom>
        </p:spPr>
      </p:pic>
      <p:pic>
        <p:nvPicPr>
          <p:cNvPr id="19" name="Picture 18" descr="A fire in the dark&#10;&#10;AI-generated content may be incorrect.">
            <a:extLst>
              <a:ext uri="{FF2B5EF4-FFF2-40B4-BE49-F238E27FC236}">
                <a16:creationId xmlns:a16="http://schemas.microsoft.com/office/drawing/2014/main" id="{1AF3D0B9-29D6-3381-620B-16F21FD95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" b="9221"/>
          <a:stretch>
            <a:fillRect/>
          </a:stretch>
        </p:blipFill>
        <p:spPr>
          <a:xfrm>
            <a:off x="8143600" y="4619930"/>
            <a:ext cx="3490847" cy="20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scape with a river and a bridge&#10;&#10;AI-generated content may be incorrect.">
            <a:extLst>
              <a:ext uri="{FF2B5EF4-FFF2-40B4-BE49-F238E27FC236}">
                <a16:creationId xmlns:a16="http://schemas.microsoft.com/office/drawing/2014/main" id="{7C47587F-1CB4-FC02-7E75-69702AA60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1" r="35232"/>
          <a:stretch>
            <a:fillRect/>
          </a:stretch>
        </p:blipFill>
        <p:spPr>
          <a:xfrm>
            <a:off x="7474226" y="0"/>
            <a:ext cx="471777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9A3715-C3C8-013D-4118-BC48DA055A1C}"/>
              </a:ext>
            </a:extLst>
          </p:cNvPr>
          <p:cNvSpPr txBox="1">
            <a:spLocks/>
          </p:cNvSpPr>
          <p:nvPr/>
        </p:nvSpPr>
        <p:spPr>
          <a:xfrm>
            <a:off x="587375" y="819779"/>
            <a:ext cx="6586491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What is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Air Pollution?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0977CC-0055-6429-3506-DB666491D436}"/>
              </a:ext>
            </a:extLst>
          </p:cNvPr>
          <p:cNvSpPr txBox="1">
            <a:spLocks/>
          </p:cNvSpPr>
          <p:nvPr/>
        </p:nvSpPr>
        <p:spPr>
          <a:xfrm>
            <a:off x="587375" y="1757548"/>
            <a:ext cx="6696484" cy="46098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600" dirty="0">
                <a:latin typeface="Söhne Leicht" panose="020B0303030202060203" pitchFamily="34" charset="77"/>
              </a:rPr>
              <a:t>Air pollution occurs when toxic substances are released into the air. This damages our health. </a:t>
            </a:r>
            <a:r>
              <a:rPr lang="en-US" sz="26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6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600" dirty="0">
                <a:latin typeface="Söhne Leicht" panose="020B0303030202060203" pitchFamily="34" charset="77"/>
              </a:rPr>
              <a:t>The air we breathe in every day is polluted. Some causes of air pollution are:</a:t>
            </a:r>
            <a:endParaRPr lang="en-US" sz="2600" dirty="0">
              <a:latin typeface="Söhne Leicht" panose="020B0303030202060203" pitchFamily="34" charset="77"/>
            </a:endParaRPr>
          </a:p>
          <a:p>
            <a:pPr fontAlgn="base">
              <a:lnSpc>
                <a:spcPct val="100000"/>
              </a:lnSpc>
              <a:buClr>
                <a:srgbClr val="FF3EB5"/>
              </a:buClr>
            </a:pPr>
            <a:r>
              <a:rPr lang="en-GB" sz="2600" dirty="0">
                <a:latin typeface="Söhne Leicht" panose="020B0303030202060203" pitchFamily="34" charset="77"/>
              </a:rPr>
              <a:t>fumes from motor vehicles and factories</a:t>
            </a:r>
            <a:r>
              <a:rPr lang="en-US" sz="2600" dirty="0">
                <a:latin typeface="Söhne Leicht" panose="020B0303030202060203" pitchFamily="34" charset="77"/>
              </a:rPr>
              <a:t>​</a:t>
            </a:r>
          </a:p>
          <a:p>
            <a:pPr fontAlgn="base">
              <a:lnSpc>
                <a:spcPct val="100000"/>
              </a:lnSpc>
              <a:buClr>
                <a:srgbClr val="FF3EB5"/>
              </a:buClr>
            </a:pPr>
            <a:r>
              <a:rPr lang="en-GB" sz="2600" dirty="0">
                <a:latin typeface="Söhne Leicht" panose="020B0303030202060203" pitchFamily="34" charset="77"/>
              </a:rPr>
              <a:t>campfires and coal burners</a:t>
            </a:r>
            <a:r>
              <a:rPr lang="en-US" sz="2600" dirty="0">
                <a:latin typeface="Söhne Leicht" panose="020B0303030202060203" pitchFamily="34" charset="77"/>
              </a:rPr>
              <a:t>​</a:t>
            </a:r>
          </a:p>
          <a:p>
            <a:pPr fontAlgn="base">
              <a:lnSpc>
                <a:spcPct val="100000"/>
              </a:lnSpc>
              <a:buClr>
                <a:srgbClr val="FF3EB5"/>
              </a:buClr>
            </a:pPr>
            <a:r>
              <a:rPr lang="en-GB" sz="2600" dirty="0">
                <a:latin typeface="Söhne Leicht" panose="020B0303030202060203" pitchFamily="34" charset="77"/>
              </a:rPr>
              <a:t>Some types of farming practices​</a:t>
            </a:r>
          </a:p>
        </p:txBody>
      </p:sp>
    </p:spTree>
    <p:extLst>
      <p:ext uri="{BB962C8B-B14F-4D97-AF65-F5344CB8AC3E}">
        <p14:creationId xmlns:p14="http://schemas.microsoft.com/office/powerpoint/2010/main" val="235118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12B707-5C36-0477-6547-A7F20ABD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267665-62A8-E98A-EBC8-E18E372AEF96}"/>
              </a:ext>
            </a:extLst>
          </p:cNvPr>
          <p:cNvSpPr txBox="1">
            <a:spLocks/>
          </p:cNvSpPr>
          <p:nvPr/>
        </p:nvSpPr>
        <p:spPr>
          <a:xfrm>
            <a:off x="5522975" y="1261873"/>
            <a:ext cx="5937239" cy="4005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600" dirty="0">
                <a:latin typeface="Söhne Leicht" panose="020B0303030202060203" pitchFamily="34" charset="77"/>
              </a:rPr>
              <a:t>Air pollution is bad for everyone's health but can be particularly harmful for people with lung conditions, like </a:t>
            </a:r>
            <a:r>
              <a:rPr lang="en-GB" sz="26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asthma</a:t>
            </a:r>
            <a:r>
              <a:rPr lang="en-GB" sz="2600" dirty="0">
                <a:latin typeface="Söhne Leicht" panose="020B0303030202060203" pitchFamily="34" charset="77"/>
              </a:rPr>
              <a:t>. </a:t>
            </a:r>
            <a:r>
              <a:rPr lang="en-US" sz="26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6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GB" sz="2600" dirty="0">
                <a:latin typeface="Söhne Leicht"/>
              </a:rPr>
              <a:t>Air pollution can affect all parts of our bodies but especially our </a:t>
            </a:r>
            <a:r>
              <a:rPr lang="en-GB" sz="2600" b="1" dirty="0">
                <a:solidFill>
                  <a:srgbClr val="FF3EB5"/>
                </a:solidFill>
                <a:latin typeface="Söhne Halbfett"/>
              </a:rPr>
              <a:t>hearts</a:t>
            </a:r>
            <a:r>
              <a:rPr lang="en-GB" sz="2600" dirty="0">
                <a:latin typeface="Söhne Leicht"/>
              </a:rPr>
              <a:t>, </a:t>
            </a:r>
            <a:r>
              <a:rPr lang="en-GB" sz="2600" b="1" dirty="0">
                <a:solidFill>
                  <a:srgbClr val="FF3EB5"/>
                </a:solidFill>
                <a:latin typeface="Söhne Halbfett"/>
              </a:rPr>
              <a:t>lungs</a:t>
            </a:r>
            <a:r>
              <a:rPr lang="en-GB" sz="2600" dirty="0">
                <a:latin typeface="Söhne Leicht"/>
              </a:rPr>
              <a:t> and </a:t>
            </a:r>
            <a:r>
              <a:rPr lang="en-GB" sz="2600" b="1" dirty="0">
                <a:solidFill>
                  <a:srgbClr val="FF3EB5"/>
                </a:solidFill>
                <a:latin typeface="Söhne Halbfett"/>
              </a:rPr>
              <a:t>brains</a:t>
            </a:r>
            <a:r>
              <a:rPr lang="en-GB" sz="2600" dirty="0">
                <a:latin typeface="Söhne Leicht"/>
              </a:rPr>
              <a:t>. It can be worse for children because your organs are still growing and developing! </a:t>
            </a:r>
            <a:endParaRPr lang="en-US" sz="2600" dirty="0">
              <a:latin typeface="Söhne Leicht"/>
            </a:endParaRPr>
          </a:p>
        </p:txBody>
      </p:sp>
      <p:pic>
        <p:nvPicPr>
          <p:cNvPr id="9" name="Picture 8" descr="A cartoon of a human body&#10;&#10;AI-generated content may be incorrect.">
            <a:extLst>
              <a:ext uri="{FF2B5EF4-FFF2-40B4-BE49-F238E27FC236}">
                <a16:creationId xmlns:a16="http://schemas.microsoft.com/office/drawing/2014/main" id="{A5C5C66D-6CEA-2C67-E6AC-B2D1D3CC1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0"/>
          <a:stretch>
            <a:fillRect/>
          </a:stretch>
        </p:blipFill>
        <p:spPr>
          <a:xfrm>
            <a:off x="-528193" y="475488"/>
            <a:ext cx="676113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4510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4BC64-4B4E-EA67-6542-684DAF6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08402"/>
            <a:ext cx="10909853" cy="9375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latin typeface="Söhne Halbfett"/>
                <a:cs typeface="Calibri Light"/>
              </a:rPr>
              <a:t>What Causes </a:t>
            </a:r>
            <a:r>
              <a:rPr lang="en-GB" sz="4000" b="1" dirty="0">
                <a:solidFill>
                  <a:srgbClr val="FF3EB5"/>
                </a:solidFill>
                <a:latin typeface="Söhne Halbfett"/>
                <a:cs typeface="Calibri Light"/>
              </a:rPr>
              <a:t>Air Pollution </a:t>
            </a:r>
            <a:r>
              <a:rPr lang="en-GB" sz="4000" b="1">
                <a:latin typeface="Söhne Halbfett"/>
                <a:cs typeface="Calibri Light"/>
              </a:rPr>
              <a:t>around Schools?</a:t>
            </a:r>
            <a:endParaRPr lang="en-GB" sz="4000" b="1">
              <a:solidFill>
                <a:srgbClr val="FF3EB5"/>
              </a:solidFill>
              <a:latin typeface="Söhne Halbfett"/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AF325-F268-BD03-F822-82F8BC91A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4" r="-72" b="32223"/>
          <a:stretch>
            <a:fillRect/>
          </a:stretch>
        </p:blipFill>
        <p:spPr>
          <a:xfrm>
            <a:off x="616864" y="1946466"/>
            <a:ext cx="5534030" cy="20514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9E6E17-3B8B-EEC9-43B1-57481FEA3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1612" r="12" b="43438"/>
          <a:stretch>
            <a:fillRect/>
          </a:stretch>
        </p:blipFill>
        <p:spPr>
          <a:xfrm>
            <a:off x="6144746" y="1946467"/>
            <a:ext cx="5537269" cy="2051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7C0222-75FC-99C1-7AA6-45D23CD56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8818" r="50014" b="61245"/>
          <a:stretch>
            <a:fillRect/>
          </a:stretch>
        </p:blipFill>
        <p:spPr>
          <a:xfrm>
            <a:off x="615245" y="3997895"/>
            <a:ext cx="5537269" cy="2051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290A72-C749-1125-F2F1-90BB7EF8B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21478" r="70" b="22288"/>
          <a:stretch>
            <a:fillRect/>
          </a:stretch>
        </p:blipFill>
        <p:spPr>
          <a:xfrm>
            <a:off x="6148630" y="3997895"/>
            <a:ext cx="5537269" cy="20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rick building with a sign on the front&#10;&#10;AI-generated content may be incorrect.">
            <a:extLst>
              <a:ext uri="{FF2B5EF4-FFF2-40B4-BE49-F238E27FC236}">
                <a16:creationId xmlns:a16="http://schemas.microsoft.com/office/drawing/2014/main" id="{B4722A4F-6170-BD73-C565-6A005BE97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27037" r="-166" b="23493"/>
          <a:stretch>
            <a:fillRect/>
          </a:stretch>
        </p:blipFill>
        <p:spPr>
          <a:xfrm>
            <a:off x="605590" y="2170507"/>
            <a:ext cx="10999034" cy="40759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876AF0-82C2-A6F1-E14A-1367B04B2D51}"/>
              </a:ext>
            </a:extLst>
          </p:cNvPr>
          <p:cNvSpPr txBox="1">
            <a:spLocks/>
          </p:cNvSpPr>
          <p:nvPr/>
        </p:nvSpPr>
        <p:spPr>
          <a:xfrm>
            <a:off x="587376" y="424305"/>
            <a:ext cx="11456440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Sunnyfield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 Primary School</a:t>
            </a:r>
            <a:endParaRPr lang="en-GB" sz="40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07BA3-463D-40C6-B508-F9422B43D59E}"/>
              </a:ext>
            </a:extLst>
          </p:cNvPr>
          <p:cNvSpPr txBox="1">
            <a:spLocks/>
          </p:cNvSpPr>
          <p:nvPr/>
        </p:nvSpPr>
        <p:spPr>
          <a:xfrm>
            <a:off x="587376" y="1355231"/>
            <a:ext cx="6165729" cy="473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This is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Sunnyfield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Primary School. </a:t>
            </a:r>
            <a:endParaRPr lang="en-US" sz="20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D99A9C-4026-A67F-C362-9A5AAD67C1AF}"/>
              </a:ext>
            </a:extLst>
          </p:cNvPr>
          <p:cNvGrpSpPr/>
          <p:nvPr/>
        </p:nvGrpSpPr>
        <p:grpSpPr>
          <a:xfrm>
            <a:off x="6320591" y="3829022"/>
            <a:ext cx="5871409" cy="3100344"/>
            <a:chOff x="-125534" y="2133004"/>
            <a:chExt cx="5871409" cy="3100344"/>
          </a:xfrm>
        </p:grpSpPr>
        <p:pic>
          <p:nvPicPr>
            <p:cNvPr id="7" name="Picture 6" descr="A pink rectangular object with black background&#10;&#10;AI-generated content may be incorrect.">
              <a:extLst>
                <a:ext uri="{FF2B5EF4-FFF2-40B4-BE49-F238E27FC236}">
                  <a16:creationId xmlns:a16="http://schemas.microsoft.com/office/drawing/2014/main" id="{09D01E02-3361-5EB6-6ABB-A4C34447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3" b="40993"/>
            <a:stretch>
              <a:fillRect/>
            </a:stretch>
          </p:blipFill>
          <p:spPr>
            <a:xfrm>
              <a:off x="-125534" y="2133004"/>
              <a:ext cx="5871409" cy="3100344"/>
            </a:xfrm>
            <a:prstGeom prst="rect">
              <a:avLst/>
            </a:prstGeom>
          </p:spPr>
        </p:pic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EF247AA1-73E0-2F88-91CB-DB017649916F}"/>
                </a:ext>
              </a:extLst>
            </p:cNvPr>
            <p:cNvSpPr txBox="1">
              <a:spLocks/>
            </p:cNvSpPr>
            <p:nvPr/>
          </p:nvSpPr>
          <p:spPr>
            <a:xfrm>
              <a:off x="378113" y="2838240"/>
              <a:ext cx="4946656" cy="18455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Your task today is to investigate     an area of the school or its grounds and report on the air quality, providing a recommendation for how it can be improved. </a:t>
              </a:r>
              <a:endParaRPr lang="en-US" sz="2000" dirty="0">
                <a:solidFill>
                  <a:schemeClr val="bg1"/>
                </a:solidFill>
                <a:latin typeface="Söhne Leicht" panose="020B03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8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F064F-5D93-A512-04A0-0AD3B9DCE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40D94D8B-C4AF-CE09-F9A1-3ED486A19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2" t="50000" r="427" b="27699"/>
          <a:stretch>
            <a:fillRect/>
          </a:stretch>
        </p:blipFill>
        <p:spPr>
          <a:xfrm>
            <a:off x="9041271" y="4661125"/>
            <a:ext cx="2517870" cy="1780742"/>
          </a:xfrm>
          <a:prstGeom prst="rect">
            <a:avLst/>
          </a:prstGeom>
        </p:spPr>
      </p:pic>
      <p:pic>
        <p:nvPicPr>
          <p:cNvPr id="64" name="Picture 63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DC93FB21-E414-A155-A82E-DB13CFCC6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3" t="74133" r="-14" b="3566"/>
          <a:stretch>
            <a:fillRect/>
          </a:stretch>
        </p:blipFill>
        <p:spPr>
          <a:xfrm>
            <a:off x="3284294" y="4661125"/>
            <a:ext cx="2517870" cy="1780742"/>
          </a:xfrm>
          <a:prstGeom prst="rect">
            <a:avLst/>
          </a:prstGeom>
        </p:spPr>
      </p:pic>
      <p:pic>
        <p:nvPicPr>
          <p:cNvPr id="65" name="Picture 64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36B22C43-885A-638A-1D10-29A184F73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71102" r="51995" b="7038"/>
          <a:stretch>
            <a:fillRect/>
          </a:stretch>
        </p:blipFill>
        <p:spPr>
          <a:xfrm>
            <a:off x="6162782" y="4661125"/>
            <a:ext cx="2517870" cy="1780742"/>
          </a:xfrm>
          <a:prstGeom prst="rect">
            <a:avLst/>
          </a:prstGeom>
        </p:spPr>
      </p:pic>
      <p:pic>
        <p:nvPicPr>
          <p:cNvPr id="66" name="Picture 65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C15FD746-AE4F-1F9F-C30D-DB1F69A6B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2" t="25928" r="3817" b="51771"/>
          <a:stretch>
            <a:fillRect/>
          </a:stretch>
        </p:blipFill>
        <p:spPr>
          <a:xfrm>
            <a:off x="405806" y="4661125"/>
            <a:ext cx="2517870" cy="1780742"/>
          </a:xfrm>
          <a:prstGeom prst="rect">
            <a:avLst/>
          </a:prstGeom>
        </p:spPr>
      </p:pic>
      <p:pic>
        <p:nvPicPr>
          <p:cNvPr id="57" name="Picture 56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090C729D-6F27-DA05-01B1-FDF443612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50000" r="50417" b="30340"/>
          <a:stretch>
            <a:fillRect/>
          </a:stretch>
        </p:blipFill>
        <p:spPr>
          <a:xfrm>
            <a:off x="9065335" y="2285957"/>
            <a:ext cx="2517870" cy="1780742"/>
          </a:xfrm>
          <a:prstGeom prst="rect">
            <a:avLst/>
          </a:prstGeom>
        </p:spPr>
      </p:pic>
      <p:pic>
        <p:nvPicPr>
          <p:cNvPr id="55" name="Picture 54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2E68F11D-45F7-10E5-3D69-61598E20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23671" r="50602" b="53950"/>
          <a:stretch>
            <a:fillRect/>
          </a:stretch>
        </p:blipFill>
        <p:spPr>
          <a:xfrm>
            <a:off x="3308358" y="2285957"/>
            <a:ext cx="2517870" cy="178074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58CACE6-EC49-7138-DD01-B131C7D5F410}"/>
              </a:ext>
            </a:extLst>
          </p:cNvPr>
          <p:cNvGrpSpPr/>
          <p:nvPr/>
        </p:nvGrpSpPr>
        <p:grpSpPr>
          <a:xfrm>
            <a:off x="3175610" y="4233668"/>
            <a:ext cx="2340312" cy="674847"/>
            <a:chOff x="3335442" y="3713558"/>
            <a:chExt cx="2340312" cy="674847"/>
          </a:xfrm>
        </p:grpSpPr>
        <p:pic>
          <p:nvPicPr>
            <p:cNvPr id="16" name="Picture 15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1C1EB6D1-87C0-650B-43D1-565ED111A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3335442" y="3713558"/>
              <a:ext cx="2340311" cy="67484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EE897BAF-B61C-F0B3-0CBE-A77D20C39BC9}"/>
                </a:ext>
              </a:extLst>
            </p:cNvPr>
            <p:cNvSpPr txBox="1">
              <a:spLocks/>
            </p:cNvSpPr>
            <p:nvPr/>
          </p:nvSpPr>
          <p:spPr>
            <a:xfrm>
              <a:off x="3443728" y="3860896"/>
              <a:ext cx="2232026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After School Club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pic>
        <p:nvPicPr>
          <p:cNvPr id="56" name="Picture 55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E060E944-3636-E0AA-3357-4B4565A40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 t="1462" r="5579" b="76237"/>
          <a:stretch>
            <a:fillRect/>
          </a:stretch>
        </p:blipFill>
        <p:spPr>
          <a:xfrm>
            <a:off x="6186846" y="2285957"/>
            <a:ext cx="2517870" cy="1780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FD317C-EB1C-B0BA-5F5C-C82639FEBF8C}"/>
              </a:ext>
            </a:extLst>
          </p:cNvPr>
          <p:cNvGrpSpPr/>
          <p:nvPr/>
        </p:nvGrpSpPr>
        <p:grpSpPr>
          <a:xfrm>
            <a:off x="3235235" y="1861303"/>
            <a:ext cx="1772303" cy="674847"/>
            <a:chOff x="6248750" y="751484"/>
            <a:chExt cx="1772303" cy="674847"/>
          </a:xfrm>
        </p:grpSpPr>
        <p:pic>
          <p:nvPicPr>
            <p:cNvPr id="30" name="Picture 29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502F9469-413D-1F4F-8343-FA48F5D5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4AC4A566-1D34-B8F7-6374-BD22FE3C736C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1565137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Bike Racks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7C1E66-6E00-AA37-5584-98F4735AFA1E}"/>
              </a:ext>
            </a:extLst>
          </p:cNvPr>
          <p:cNvGrpSpPr/>
          <p:nvPr/>
        </p:nvGrpSpPr>
        <p:grpSpPr>
          <a:xfrm>
            <a:off x="6150285" y="1861304"/>
            <a:ext cx="1772303" cy="674847"/>
            <a:chOff x="6248750" y="751484"/>
            <a:chExt cx="1772303" cy="674847"/>
          </a:xfrm>
        </p:grpSpPr>
        <p:pic>
          <p:nvPicPr>
            <p:cNvPr id="33" name="Picture 32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CED7A3F0-8711-D211-8EED-852EF553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188E935-F6E2-5914-5F55-28D0E8E4C4FE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1565137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Playground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33882F-69D0-6A6E-BC6E-50B29B898431}"/>
              </a:ext>
            </a:extLst>
          </p:cNvPr>
          <p:cNvGrpSpPr/>
          <p:nvPr/>
        </p:nvGrpSpPr>
        <p:grpSpPr>
          <a:xfrm>
            <a:off x="8987508" y="1859354"/>
            <a:ext cx="2053618" cy="674847"/>
            <a:chOff x="6248750" y="751484"/>
            <a:chExt cx="1824101" cy="674847"/>
          </a:xfrm>
        </p:grpSpPr>
        <p:pic>
          <p:nvPicPr>
            <p:cNvPr id="36" name="Picture 35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7F8A2C5C-E0BA-BD6A-DC28-0EDA8E806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2C294124-915B-D9AA-9782-E9A17EC75D56}"/>
                </a:ext>
              </a:extLst>
            </p:cNvPr>
            <p:cNvSpPr txBox="1">
              <a:spLocks/>
            </p:cNvSpPr>
            <p:nvPr/>
          </p:nvSpPr>
          <p:spPr>
            <a:xfrm>
              <a:off x="6314920" y="898823"/>
              <a:ext cx="1757931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Sports Field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A22909-A526-362F-46CB-7EA557638B7B}"/>
              </a:ext>
            </a:extLst>
          </p:cNvPr>
          <p:cNvGrpSpPr/>
          <p:nvPr/>
        </p:nvGrpSpPr>
        <p:grpSpPr>
          <a:xfrm>
            <a:off x="297122" y="4233669"/>
            <a:ext cx="1772303" cy="674847"/>
            <a:chOff x="6248750" y="751484"/>
            <a:chExt cx="1772303" cy="674847"/>
          </a:xfrm>
        </p:grpSpPr>
        <p:pic>
          <p:nvPicPr>
            <p:cNvPr id="39" name="Picture 38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769A442C-C9D9-A264-0402-9532CCAEE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FCD28FE6-1B6A-9223-9178-DEB6313B66CB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1565137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Fire Exit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0ED5C6-76C9-40D5-A411-CDD79EBAA7F8}"/>
              </a:ext>
            </a:extLst>
          </p:cNvPr>
          <p:cNvGrpSpPr/>
          <p:nvPr/>
        </p:nvGrpSpPr>
        <p:grpSpPr>
          <a:xfrm>
            <a:off x="6076540" y="4233668"/>
            <a:ext cx="1772303" cy="674847"/>
            <a:chOff x="6248750" y="751484"/>
            <a:chExt cx="1772303" cy="674847"/>
          </a:xfrm>
        </p:grpSpPr>
        <p:pic>
          <p:nvPicPr>
            <p:cNvPr id="48" name="Picture 47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09A9B6B7-29E1-C70F-11FB-7CE185B3E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B833B60B-378C-F904-758B-B69492EDAA79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1565137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Forest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21478-E848-A9CA-04D5-F0EA3FE383BE}"/>
              </a:ext>
            </a:extLst>
          </p:cNvPr>
          <p:cNvGrpSpPr/>
          <p:nvPr/>
        </p:nvGrpSpPr>
        <p:grpSpPr>
          <a:xfrm>
            <a:off x="8981113" y="4253374"/>
            <a:ext cx="1772303" cy="674847"/>
            <a:chOff x="6248750" y="751484"/>
            <a:chExt cx="1772303" cy="674847"/>
          </a:xfrm>
        </p:grpSpPr>
        <p:pic>
          <p:nvPicPr>
            <p:cNvPr id="51" name="Picture 50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278712B9-57A3-B5F8-F330-EA9939FCC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EB32E0E2-09BC-C897-B9F1-28B36DCE96BE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1565137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Bus Stop</a:t>
              </a:r>
            </a:p>
          </p:txBody>
        </p:sp>
      </p:grpSp>
      <p:pic>
        <p:nvPicPr>
          <p:cNvPr id="54" name="Picture 53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90A21594-5964-E209-F497-D0BECE6BF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9" b="77699"/>
          <a:stretch>
            <a:fillRect/>
          </a:stretch>
        </p:blipFill>
        <p:spPr>
          <a:xfrm>
            <a:off x="429870" y="2285957"/>
            <a:ext cx="2517870" cy="1780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DA9BEA-E649-08BA-4998-213E702F5DEC}"/>
              </a:ext>
            </a:extLst>
          </p:cNvPr>
          <p:cNvGrpSpPr/>
          <p:nvPr/>
        </p:nvGrpSpPr>
        <p:grpSpPr>
          <a:xfrm>
            <a:off x="388607" y="1874864"/>
            <a:ext cx="1772303" cy="674847"/>
            <a:chOff x="6248750" y="751484"/>
            <a:chExt cx="1772303" cy="674847"/>
          </a:xfrm>
        </p:grpSpPr>
        <p:pic>
          <p:nvPicPr>
            <p:cNvPr id="17" name="Picture 16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0CC2A21E-BE01-F354-CECB-67D6CAE6F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946BB5E-76E9-44DB-F424-A7B5F98C0AE1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1565137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Main Gate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4175F0E7-EC64-0718-8F1C-B44DFF8B968D}"/>
              </a:ext>
            </a:extLst>
          </p:cNvPr>
          <p:cNvSpPr txBox="1">
            <a:spLocks/>
          </p:cNvSpPr>
          <p:nvPr/>
        </p:nvSpPr>
        <p:spPr>
          <a:xfrm>
            <a:off x="626704" y="694466"/>
            <a:ext cx="11047162" cy="85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For your given area, read the scenario and think about 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what could be done to improve the air quality.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Using the sheet, prepare a report for the class.</a:t>
            </a:r>
            <a:endParaRPr lang="en-US" sz="18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6756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5A325-C471-5B64-9814-7F637139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498763-42D6-4883-24D0-F63FF0E0A854}"/>
              </a:ext>
            </a:extLst>
          </p:cNvPr>
          <p:cNvSpPr txBox="1">
            <a:spLocks/>
          </p:cNvSpPr>
          <p:nvPr/>
        </p:nvSpPr>
        <p:spPr>
          <a:xfrm>
            <a:off x="587375" y="1442869"/>
            <a:ext cx="5813424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Report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 Time</a:t>
            </a:r>
            <a:endParaRPr lang="en-GB" sz="40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0B2C4B-C8C4-33CF-E04A-B15280803D82}"/>
              </a:ext>
            </a:extLst>
          </p:cNvPr>
          <p:cNvSpPr txBox="1">
            <a:spLocks/>
          </p:cNvSpPr>
          <p:nvPr/>
        </p:nvSpPr>
        <p:spPr>
          <a:xfrm>
            <a:off x="587375" y="2482079"/>
            <a:ext cx="5813424" cy="3000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In your group, present your findings to the class. 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What are your recommendations for improving the air quality at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Sunnyfield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Primary?</a:t>
            </a:r>
          </a:p>
        </p:txBody>
      </p:sp>
      <p:pic>
        <p:nvPicPr>
          <p:cNvPr id="11" name="Picture 10" descr="A white and purple rectangular object with text&#10;&#10;AI-generated content may be incorrect.">
            <a:extLst>
              <a:ext uri="{FF2B5EF4-FFF2-40B4-BE49-F238E27FC236}">
                <a16:creationId xmlns:a16="http://schemas.microsoft.com/office/drawing/2014/main" id="{C08F93AC-1856-3BEE-89CD-A375C4D63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20" y="782052"/>
            <a:ext cx="4846211" cy="6858000"/>
          </a:xfrm>
          <a:prstGeom prst="rect">
            <a:avLst/>
          </a:prstGeom>
          <a:effectLst>
            <a:outerShdw blurRad="478598" sx="105331" sy="105331" algn="ctr" rotWithShape="0">
              <a:prstClr val="black">
                <a:alpha val="3002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95E6-52B9-D027-4A46-9B2AEE39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27681"/>
            <a:ext cx="10766425" cy="872988"/>
          </a:xfrm>
        </p:spPr>
        <p:txBody>
          <a:bodyPr/>
          <a:lstStyle/>
          <a:p>
            <a:r>
              <a:rPr lang="en-GB" b="1" dirty="0">
                <a:latin typeface="Söhne Halbfett" panose="020B0303030202060203" pitchFamily="34" charset="77"/>
                <a:cs typeface="Calibri Light"/>
              </a:rPr>
              <a:t>Play 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Your Part!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38140-6A55-819E-AA57-F0157E30D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100970"/>
            <a:ext cx="5705141" cy="47744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2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We all have a part to play in improving the air we breathe. </a:t>
            </a:r>
            <a:r>
              <a:rPr lang="en-US" sz="24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20000"/>
              </a:lnSpc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Söhne Leicht"/>
              </a:rPr>
              <a:t>Remind your parents and carers to switch off their engines when stopped. </a:t>
            </a:r>
            <a:endParaRPr lang="en-US" sz="2400" dirty="0">
              <a:latin typeface="Söhne Leicht" panose="020B0303030202060203" pitchFamily="34" charset="77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latin typeface="Söhne Leicht"/>
              </a:rPr>
              <a:t>Walk, scoot or cycle to school instead of driving. </a:t>
            </a:r>
            <a:r>
              <a:rPr lang="en-US" sz="2400" dirty="0">
                <a:latin typeface="Söhne Leicht"/>
              </a:rPr>
              <a:t>​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Söhne Leicht"/>
              </a:rPr>
              <a:t>Remind adults at school to open windows when they can so we can breathe in fresh air. </a:t>
            </a:r>
            <a:r>
              <a:rPr lang="en-US" sz="2400" dirty="0">
                <a:latin typeface="Söhne Leicht"/>
              </a:rPr>
              <a:t>​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Söhne Leicht"/>
              </a:rPr>
              <a:t>Try to spend time in nature. </a:t>
            </a:r>
            <a:endParaRPr lang="en-US" sz="2400">
              <a:latin typeface="Söhne Leicht"/>
            </a:endParaRPr>
          </a:p>
        </p:txBody>
      </p:sp>
      <p:pic>
        <p:nvPicPr>
          <p:cNvPr id="4" name="Picture 3" descr="A collage of children playing outside&#10;&#10;AI-generated content may be incorrect.">
            <a:extLst>
              <a:ext uri="{FF2B5EF4-FFF2-40B4-BE49-F238E27FC236}">
                <a16:creationId xmlns:a16="http://schemas.microsoft.com/office/drawing/2014/main" id="{41E7845D-C8AD-9184-BAB2-4F1712794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r="48232" b="58846"/>
          <a:stretch>
            <a:fillRect/>
          </a:stretch>
        </p:blipFill>
        <p:spPr>
          <a:xfrm>
            <a:off x="6950527" y="0"/>
            <a:ext cx="5241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7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9" ma:contentTypeDescription="Create a new document." ma:contentTypeScope="" ma:versionID="97f9ee43f2e0e98d95195f8a1cf5aba3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e6812954a96c95866a03f00073ca7e07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C40947-E848-42C1-B76B-81ADFA872CE9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7A9085A6-CB9E-401C-914C-945DBC61A6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423868-C12C-4F68-BEDC-5FE30CC0BF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18469</TotalTime>
  <Words>364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Today, we are going to be Pollution Investigators!</vt:lpstr>
      <vt:lpstr>PowerPoint Presentation</vt:lpstr>
      <vt:lpstr>PowerPoint Presentation</vt:lpstr>
      <vt:lpstr>What Causes Air Pollution around Schools?</vt:lpstr>
      <vt:lpstr>PowerPoint Presentation</vt:lpstr>
      <vt:lpstr>PowerPoint Presentation</vt:lpstr>
      <vt:lpstr>PowerPoint Presentation</vt:lpstr>
      <vt:lpstr>Play Your Part!</vt:lpstr>
      <vt:lpstr>We're All in This Together​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Lauren Cribben</cp:lastModifiedBy>
  <cp:revision>528</cp:revision>
  <dcterms:created xsi:type="dcterms:W3CDTF">2023-01-24T12:02:58Z</dcterms:created>
  <dcterms:modified xsi:type="dcterms:W3CDTF">2025-11-14T10:46:54Z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